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56" d="100"/>
          <a:sy n="56" d="100"/>
        </p:scale>
        <p:origin x="129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486D38-10DD-C054-CA36-0650A36D28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3BBE761-5449-01E7-425E-E3DB17BA9D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B313E5C-8BFB-78B3-9CA4-D8B8249B9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0819-2B13-4128-B343-37666998AE36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7B6D0FE-9538-5A3F-011B-DB1492512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276A02C-A474-48BD-5E6C-66BDAD474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3C060-3926-472D-A311-11069D6C5E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4222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7EFA6D-B8F4-4991-BB29-188EDB026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8831EE5-448E-50DD-41D4-65F3A24DE7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B16DDA2-37A0-AE7F-26D5-9CC327FD3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0819-2B13-4128-B343-37666998AE36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63E8A9C-55BC-9E04-E004-153BD8E8D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AE22CEF-F6F5-CF6B-B55D-E8069C32C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3C060-3926-472D-A311-11069D6C5E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464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D3F00FA-D99B-43A0-7439-18226F3556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2369BAC-CF43-D49B-77D5-F15715B4C1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3D3042A-C3B6-3337-6B67-BABF27933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0819-2B13-4128-B343-37666998AE36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31CAD7B-73CD-F419-86FE-8F31EF923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A4F2B5E-ED4A-80D5-433B-8534ECE5E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3C060-3926-472D-A311-11069D6C5E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56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4E539F-62C7-5344-5ECD-8CD1C6F8C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A32670A-CC01-A0F6-05E7-268ADF60D3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AD16382-1359-CAA3-52EE-B513C121F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0819-2B13-4128-B343-37666998AE36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4480450-F070-5D2F-0BAB-EEC61A3CD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EA5B86B-3EF1-947A-CE52-5261BAEB1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3C060-3926-472D-A311-11069D6C5E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0418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162435-F602-342C-2B67-3B6020481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7A1F094-742A-6EFA-F0CD-20B5EE01E6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DC5D532-6BA3-96FA-D674-CDAE55D46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0819-2B13-4128-B343-37666998AE36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34A3ED4-A0D9-A222-B49A-B76EDBBC8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F6D74AA-1DAD-F1EA-DDA8-F5CB4B4FB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3C060-3926-472D-A311-11069D6C5E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4480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5D2D68-E827-FEFC-AF41-22CA21DBD7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FC8E50A-0AE1-C00D-B249-C27D73A937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945BE0A-0F87-7BD7-E8EF-AD6CEC9ED2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733FA9C-14C2-57AF-40E6-C8DC0BA42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0819-2B13-4128-B343-37666998AE36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F377524-8CE4-3D0A-EAAB-A668F1C34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905436C-3911-CE7B-61DD-CAD3AA962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3C060-3926-472D-A311-11069D6C5E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7716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FAEB10-1703-1978-5235-0249D5C53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7E05413-DB9E-0E4F-704C-B1AE0BA688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8B990BB-667C-76C7-D9FB-C063B9D796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1E46FBFC-CE9C-2604-664F-C4E9D8106E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53156B41-595C-509D-3BCF-F0205FFA54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4CA4DBC-E74E-45EE-46DA-42151B672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0819-2B13-4128-B343-37666998AE36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63CD881-D337-8CD4-742B-2ACB6E8CC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2EBF8D89-42AF-34CA-411F-70DE6B871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3C060-3926-472D-A311-11069D6C5E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0658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C4E53C-26DC-554A-85B5-0A614B3A82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ECA117AB-F135-69CB-64B6-DF5BC51C6E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0819-2B13-4128-B343-37666998AE36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AA0727E-6CBD-65E7-9287-828FF3889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CCD0D72-87C7-386B-3AB0-7CC5634A4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3C060-3926-472D-A311-11069D6C5E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908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2EE6021A-9608-EAAA-58EC-7BD98166B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0819-2B13-4128-B343-37666998AE36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1331DF12-B581-E7A5-D174-2DF1A1431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1DAD217-DDC6-3AC3-7799-DB382DF55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3C060-3926-472D-A311-11069D6C5E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8478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741041-E6DA-55B2-C024-0EE33F938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B684252-5841-3ECB-F926-8E7B2682BF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A282DF7-EF2B-03C2-4B5A-C6713B3BCB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9B5D27A-6A1A-207A-1E68-3C0C4A168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0819-2B13-4128-B343-37666998AE36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1F18232-B9C1-2C87-8AA4-2A88FD8E4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0CEEFDA-16B0-6EE8-8178-95A125B71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3C060-3926-472D-A311-11069D6C5E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9565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82C003-27E1-6EF0-4C02-B69DF081D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F389E97E-EB33-78BA-17E1-0248B01840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9CA7194-F926-7F8E-BA18-1C9457F2A9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2B4478B-310B-2C76-73A3-831062632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0819-2B13-4128-B343-37666998AE36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E5F1A02-076D-55DF-F218-65C301EAA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68FEA27-2411-7CD8-A857-F5AF135B5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3C060-3926-472D-A311-11069D6C5E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7244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73E7704C-545D-A1F5-3A4A-779FF39A6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4032001-F30F-26E9-4797-545206E02A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35F746F-0892-2EC8-05DB-2FD7A40ADE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500819-2B13-4128-B343-37666998AE36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49E50CC-4EDB-16AA-7464-295BA39001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D70AC18-7F43-D5B6-2035-A9F7D8AFD6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93C060-3926-472D-A311-11069D6C5E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4335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7D04A5A2-21B0-E6EA-B303-7DF6692A75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0551" y="293297"/>
            <a:ext cx="11455879" cy="6090249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endParaRPr lang="pt-BR" sz="50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457200" indent="-457200">
              <a:buAutoNum type="arabicPeriod"/>
            </a:pPr>
            <a:r>
              <a:rPr lang="pt-BR" sz="5000" b="1" dirty="0">
                <a:solidFill>
                  <a:schemeClr val="accent6">
                    <a:lumMod val="50000"/>
                  </a:schemeClr>
                </a:solidFill>
              </a:rPr>
              <a:t>Sintonia e Continuidade</a:t>
            </a:r>
          </a:p>
          <a:p>
            <a:r>
              <a:rPr lang="pt-BR" sz="5000" b="1" dirty="0">
                <a:solidFill>
                  <a:schemeClr val="accent6">
                    <a:lumMod val="50000"/>
                  </a:schemeClr>
                </a:solidFill>
              </a:rPr>
              <a:t>2. Libertação</a:t>
            </a:r>
          </a:p>
          <a:p>
            <a:r>
              <a:rPr lang="pt-BR" sz="5000" b="1" dirty="0">
                <a:solidFill>
                  <a:schemeClr val="accent6">
                    <a:lumMod val="50000"/>
                  </a:schemeClr>
                </a:solidFill>
              </a:rPr>
              <a:t>3. Papa Latino Americano</a:t>
            </a:r>
          </a:p>
          <a:p>
            <a:r>
              <a:rPr lang="pt-BR" sz="5000" b="1" dirty="0">
                <a:solidFill>
                  <a:schemeClr val="accent6">
                    <a:lumMod val="50000"/>
                  </a:schemeClr>
                </a:solidFill>
              </a:rPr>
              <a:t>4. Movimentos Populares	</a:t>
            </a:r>
          </a:p>
          <a:p>
            <a:r>
              <a:rPr lang="pt-BR" sz="5000" b="1" dirty="0">
                <a:solidFill>
                  <a:schemeClr val="accent6">
                    <a:lumMod val="50000"/>
                  </a:schemeClr>
                </a:solidFill>
              </a:rPr>
              <a:t>5. Doutrina Social da Igreja</a:t>
            </a:r>
          </a:p>
          <a:p>
            <a:pPr marL="457200" indent="-457200">
              <a:buAutoNum type="arabicPeriod"/>
            </a:pPr>
            <a:endParaRPr lang="pt-BR" sz="44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701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6A36B01-64E6-14E6-1DCE-106D2EDEB7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21" y="448574"/>
            <a:ext cx="11421373" cy="5728389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sz="5000" b="1" dirty="0">
                <a:solidFill>
                  <a:schemeClr val="accent2">
                    <a:lumMod val="50000"/>
                  </a:schemeClr>
                </a:solidFill>
              </a:rPr>
              <a:t>6. Opção pelos pobres</a:t>
            </a:r>
          </a:p>
          <a:p>
            <a:pPr marL="0" indent="0" algn="ctr">
              <a:buNone/>
            </a:pPr>
            <a:endParaRPr lang="pt-BR" sz="5000" b="1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pt-BR" sz="5000" b="1" dirty="0">
                <a:solidFill>
                  <a:schemeClr val="accent2">
                    <a:lumMod val="50000"/>
                  </a:schemeClr>
                </a:solidFill>
              </a:rPr>
              <a:t>7. Preconceitos ideológicos contra os pobres</a:t>
            </a:r>
          </a:p>
          <a:p>
            <a:pPr marL="0" indent="0" algn="ctr">
              <a:buNone/>
            </a:pPr>
            <a:endParaRPr lang="pt-BR" sz="5000" b="1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pt-BR" sz="5000" b="1" dirty="0">
                <a:solidFill>
                  <a:schemeClr val="accent2">
                    <a:lumMod val="50000"/>
                  </a:schemeClr>
                </a:solidFill>
              </a:rPr>
              <a:t>8. Descarte e indiferença</a:t>
            </a:r>
          </a:p>
          <a:p>
            <a:pPr marL="0" indent="0" algn="ctr">
              <a:buNone/>
            </a:pPr>
            <a:endParaRPr lang="pt-BR" sz="5000" b="1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pt-BR" sz="5000" b="1" dirty="0">
                <a:solidFill>
                  <a:schemeClr val="accent2">
                    <a:lumMod val="50000"/>
                  </a:schemeClr>
                </a:solidFill>
              </a:rPr>
              <a:t>9. Justiça social</a:t>
            </a:r>
          </a:p>
          <a:p>
            <a:pPr marL="0" indent="0" algn="ctr">
              <a:buNone/>
            </a:pPr>
            <a:endParaRPr lang="pt-BR" sz="5000" b="1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pt-BR" sz="5000" b="1" dirty="0">
                <a:solidFill>
                  <a:schemeClr val="accent2">
                    <a:lumMod val="50000"/>
                  </a:schemeClr>
                </a:solidFill>
              </a:rPr>
              <a:t>10. Pobres: Sacramental do Senhor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27379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1449F7B-1276-71DA-8015-B1E213B19B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091" y="310551"/>
            <a:ext cx="11317855" cy="6107502"/>
          </a:xfrm>
          <a:solidFill>
            <a:schemeClr val="tx2">
              <a:lumMod val="25000"/>
              <a:lumOff val="75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4800" b="1" dirty="0">
                <a:solidFill>
                  <a:srgbClr val="FF0000"/>
                </a:solidFill>
              </a:rPr>
              <a:t>A fé pode se separar da Justiça Social?</a:t>
            </a:r>
          </a:p>
          <a:p>
            <a:pPr marL="0" indent="0" algn="ctr">
              <a:buNone/>
            </a:pPr>
            <a:r>
              <a:rPr lang="pt-BR" sz="4800" b="1" dirty="0">
                <a:solidFill>
                  <a:srgbClr val="FF0000"/>
                </a:solidFill>
              </a:rPr>
              <a:t>Evidente que não!</a:t>
            </a:r>
          </a:p>
          <a:p>
            <a:pPr marL="0" indent="0" algn="ctr">
              <a:buNone/>
            </a:pPr>
            <a:endParaRPr lang="pt-BR" sz="4800" b="1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pt-BR" sz="4800" b="1" dirty="0">
                <a:solidFill>
                  <a:srgbClr val="FF0000"/>
                </a:solidFill>
              </a:rPr>
              <a:t>Isaías 1, 16-17: Tirai da minha vista as injustiças que praticais; buscai o que é correto, defendei o direito do oprimido, fazei justiça para o órfão, defendei a causa da viúva.</a:t>
            </a:r>
          </a:p>
        </p:txBody>
      </p:sp>
    </p:spTree>
    <p:extLst>
      <p:ext uri="{BB962C8B-B14F-4D97-AF65-F5344CB8AC3E}">
        <p14:creationId xmlns:p14="http://schemas.microsoft.com/office/powerpoint/2010/main" val="18811959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C68EBB9-29F3-2E81-0D80-D57ACC50C4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21" y="448574"/>
            <a:ext cx="11317855" cy="6021237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sz="4400" b="1" dirty="0">
                <a:solidFill>
                  <a:srgbClr val="002060"/>
                </a:solidFill>
              </a:rPr>
              <a:t>Qual o papel da Igreja diante de uma economia que mata?</a:t>
            </a:r>
          </a:p>
          <a:p>
            <a:pPr marL="0" indent="0">
              <a:buNone/>
            </a:pPr>
            <a:r>
              <a:rPr lang="pt-BR" sz="4400" b="1" dirty="0">
                <a:solidFill>
                  <a:schemeClr val="bg2">
                    <a:lumMod val="10000"/>
                  </a:schemeClr>
                </a:solidFill>
              </a:rPr>
              <a:t>Dizer NÃO!</a:t>
            </a:r>
          </a:p>
          <a:p>
            <a:pPr marL="0" indent="0">
              <a:buNone/>
            </a:pPr>
            <a:r>
              <a:rPr lang="pt-BR" sz="4400" b="1" dirty="0">
                <a:solidFill>
                  <a:schemeClr val="bg2">
                    <a:lumMod val="10000"/>
                  </a:schemeClr>
                </a:solidFill>
              </a:rPr>
              <a:t>Exercer a Profecia, na dimensão da denúncia;</a:t>
            </a:r>
          </a:p>
          <a:p>
            <a:pPr marL="0" indent="0">
              <a:buNone/>
            </a:pPr>
            <a:r>
              <a:rPr lang="pt-BR" sz="4400" b="1" dirty="0">
                <a:solidFill>
                  <a:schemeClr val="bg2">
                    <a:lumMod val="10000"/>
                  </a:schemeClr>
                </a:solidFill>
              </a:rPr>
              <a:t>Assumir o grito do Papa Francisco na Querida Amazônia:</a:t>
            </a:r>
          </a:p>
          <a:p>
            <a:pPr marL="0" indent="0">
              <a:buNone/>
            </a:pPr>
            <a:r>
              <a:rPr lang="pt-BR" sz="4400" b="1" dirty="0">
                <a:solidFill>
                  <a:schemeClr val="bg2">
                    <a:lumMod val="10000"/>
                  </a:schemeClr>
                </a:solidFill>
              </a:rPr>
              <a:t>14: Injustiça e crime;</a:t>
            </a:r>
          </a:p>
          <a:p>
            <a:pPr marL="0" indent="0">
              <a:buNone/>
            </a:pPr>
            <a:r>
              <a:rPr lang="pt-BR" sz="4400" b="1" dirty="0">
                <a:solidFill>
                  <a:schemeClr val="bg2">
                    <a:lumMod val="10000"/>
                  </a:schemeClr>
                </a:solidFill>
              </a:rPr>
              <a:t>15. Indignar-se;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2327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23A3819-5ED3-092F-5CC4-1B28C8569D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826" y="448574"/>
            <a:ext cx="11162582" cy="572838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sz="3800" b="1" dirty="0">
                <a:solidFill>
                  <a:srgbClr val="7030A0"/>
                </a:solidFill>
              </a:rPr>
              <a:t>O que é a Opção preferencial pelos pobres hoje?</a:t>
            </a:r>
          </a:p>
          <a:p>
            <a:pPr marL="0" indent="0">
              <a:buNone/>
            </a:pPr>
            <a:r>
              <a:rPr lang="pt-BR" sz="3800" b="1" dirty="0">
                <a:solidFill>
                  <a:schemeClr val="accent2">
                    <a:lumMod val="50000"/>
                  </a:schemeClr>
                </a:solidFill>
              </a:rPr>
              <a:t>O que sempre foi: prática da fé, solidariedade, caridade, aproximação, compaixão, ternura, resgate e promoção da dignidade humana;</a:t>
            </a:r>
          </a:p>
          <a:p>
            <a:pPr marL="0" indent="0">
              <a:buNone/>
            </a:pPr>
            <a:r>
              <a:rPr lang="pt-BR" sz="3800" b="1" dirty="0">
                <a:solidFill>
                  <a:schemeClr val="accent2">
                    <a:lumMod val="50000"/>
                  </a:schemeClr>
                </a:solidFill>
              </a:rPr>
              <a:t>O que fez: Deus no AT, Jesus no NT, Igreja primitiva, Santos Padres, Doutrina Social da Igreja.</a:t>
            </a:r>
          </a:p>
          <a:p>
            <a:pPr marL="0" indent="0">
              <a:buNone/>
            </a:pPr>
            <a:r>
              <a:rPr lang="pt-BR" sz="3800" b="1" dirty="0">
                <a:solidFill>
                  <a:schemeClr val="accent2">
                    <a:lumMod val="50000"/>
                  </a:schemeClr>
                </a:solidFill>
              </a:rPr>
              <a:t>3 níveis complementares: caridade assistencial, promocional e libertadora.</a:t>
            </a:r>
          </a:p>
          <a:p>
            <a:pPr marL="0" indent="0">
              <a:buNone/>
            </a:pPr>
            <a:r>
              <a:rPr lang="pt-BR" sz="3800" b="1" dirty="0">
                <a:solidFill>
                  <a:schemeClr val="accent2">
                    <a:lumMod val="50000"/>
                  </a:schemeClr>
                </a:solidFill>
              </a:rPr>
              <a:t>Caminho de santificação (DT </a:t>
            </a:r>
            <a:r>
              <a:rPr lang="pt-BR" sz="3800" b="1">
                <a:solidFill>
                  <a:schemeClr val="accent2">
                    <a:lumMod val="50000"/>
                  </a:schemeClr>
                </a:solidFill>
              </a:rPr>
              <a:t>3).</a:t>
            </a:r>
            <a:endParaRPr lang="pt-BR" sz="38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957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222</Words>
  <Application>Microsoft Office PowerPoint</Application>
  <PresentationFormat>Widescreen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Prelazia Marajó</dc:creator>
  <cp:lastModifiedBy>Prelazia Marajó</cp:lastModifiedBy>
  <cp:revision>4</cp:revision>
  <dcterms:created xsi:type="dcterms:W3CDTF">2025-10-20T19:50:06Z</dcterms:created>
  <dcterms:modified xsi:type="dcterms:W3CDTF">2025-10-20T20:34:23Z</dcterms:modified>
</cp:coreProperties>
</file>